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2" r:id="rId7"/>
    <p:sldId id="263" r:id="rId8"/>
    <p:sldId id="264" r:id="rId9"/>
    <p:sldId id="265" r:id="rId10"/>
    <p:sldId id="267" r:id="rId11"/>
    <p:sldId id="268" r:id="rId12"/>
    <p:sldId id="269" r:id="rId13"/>
    <p:sldId id="272" r:id="rId14"/>
    <p:sldId id="270" r:id="rId15"/>
    <p:sldId id="271" r:id="rId16"/>
    <p:sldId id="273" r:id="rId17"/>
    <p:sldId id="274" r:id="rId18"/>
    <p:sldId id="275" r:id="rId1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69E35-52F7-4D6E-96BE-0781AEEBBF4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2395B4AE-23D3-4B5C-9523-F3A1BC6C9F3B}">
      <dgm:prSet phldrT="[Text]"/>
      <dgm:spPr/>
      <dgm:t>
        <a:bodyPr/>
        <a:lstStyle/>
        <a:p>
          <a:r>
            <a:rPr lang="en-US" dirty="0" smtClean="0"/>
            <a:t>Plates move in 3 ways:</a:t>
          </a:r>
          <a:endParaRPr lang="en-US" dirty="0"/>
        </a:p>
      </dgm:t>
    </dgm:pt>
    <dgm:pt modelId="{3170CD89-4BA9-44F5-8CC2-51FFF6C21C0E}" type="parTrans" cxnId="{4534E8F7-9BE0-410A-988A-E0D8BA87BCF6}">
      <dgm:prSet/>
      <dgm:spPr/>
      <dgm:t>
        <a:bodyPr/>
        <a:lstStyle/>
        <a:p>
          <a:endParaRPr lang="en-US"/>
        </a:p>
      </dgm:t>
    </dgm:pt>
    <dgm:pt modelId="{AC67A0DD-A10F-493A-A17B-9D7E9E293A7B}" type="sibTrans" cxnId="{4534E8F7-9BE0-410A-988A-E0D8BA87BCF6}">
      <dgm:prSet/>
      <dgm:spPr/>
      <dgm:t>
        <a:bodyPr/>
        <a:lstStyle/>
        <a:p>
          <a:endParaRPr lang="en-US"/>
        </a:p>
      </dgm:t>
    </dgm:pt>
    <dgm:pt modelId="{3FCA388C-831C-4D1D-8E68-EA9F2A43B9A9}">
      <dgm:prSet phldrT="[Text]"/>
      <dgm:spPr/>
      <dgm:t>
        <a:bodyPr/>
        <a:lstStyle/>
        <a:p>
          <a:r>
            <a:rPr lang="en-US" dirty="0" smtClean="0"/>
            <a:t>1. Collide with each other</a:t>
          </a:r>
          <a:endParaRPr lang="en-US" dirty="0"/>
        </a:p>
      </dgm:t>
    </dgm:pt>
    <dgm:pt modelId="{17F30480-1E22-4F57-B7AE-2AF2EC1D50EC}" type="parTrans" cxnId="{CC3B683B-5AD6-4ACB-AE18-155F6F1DB967}">
      <dgm:prSet/>
      <dgm:spPr/>
      <dgm:t>
        <a:bodyPr/>
        <a:lstStyle/>
        <a:p>
          <a:endParaRPr lang="en-US"/>
        </a:p>
      </dgm:t>
    </dgm:pt>
    <dgm:pt modelId="{3E7D983F-CC76-4655-9E33-F9754EAB7256}" type="sibTrans" cxnId="{CC3B683B-5AD6-4ACB-AE18-155F6F1DB967}">
      <dgm:prSet/>
      <dgm:spPr/>
      <dgm:t>
        <a:bodyPr/>
        <a:lstStyle/>
        <a:p>
          <a:endParaRPr lang="en-US"/>
        </a:p>
      </dgm:t>
    </dgm:pt>
    <dgm:pt modelId="{0671EAD8-AE9B-4CAB-BA43-C087EF33F5ED}">
      <dgm:prSet phldrT="[Text]"/>
      <dgm:spPr/>
      <dgm:t>
        <a:bodyPr/>
        <a:lstStyle/>
        <a:p>
          <a:r>
            <a:rPr lang="en-US" dirty="0" smtClean="0"/>
            <a:t>2. Pull Apart</a:t>
          </a:r>
          <a:endParaRPr lang="en-US" dirty="0"/>
        </a:p>
      </dgm:t>
    </dgm:pt>
    <dgm:pt modelId="{99192C62-49C8-485F-86A9-3E6D46704E3B}" type="parTrans" cxnId="{9A7FFBD9-59C1-476C-894F-3EE2611C3F82}">
      <dgm:prSet/>
      <dgm:spPr/>
      <dgm:t>
        <a:bodyPr/>
        <a:lstStyle/>
        <a:p>
          <a:endParaRPr lang="en-US"/>
        </a:p>
      </dgm:t>
    </dgm:pt>
    <dgm:pt modelId="{E0802850-E0AC-469A-BC3B-FD6DEB2B2F77}" type="sibTrans" cxnId="{9A7FFBD9-59C1-476C-894F-3EE2611C3F82}">
      <dgm:prSet/>
      <dgm:spPr/>
      <dgm:t>
        <a:bodyPr/>
        <a:lstStyle/>
        <a:p>
          <a:endParaRPr lang="en-US"/>
        </a:p>
      </dgm:t>
    </dgm:pt>
    <dgm:pt modelId="{B4D17F20-0814-4223-9D97-F347AE1579AF}">
      <dgm:prSet phldrT="[Text]"/>
      <dgm:spPr/>
      <dgm:t>
        <a:bodyPr/>
        <a:lstStyle/>
        <a:p>
          <a:r>
            <a:rPr lang="en-US" dirty="0" smtClean="0"/>
            <a:t>3. Slide Next to each other</a:t>
          </a:r>
          <a:endParaRPr lang="en-US" dirty="0"/>
        </a:p>
      </dgm:t>
    </dgm:pt>
    <dgm:pt modelId="{287F00F7-972F-4726-9641-379492134E5E}" type="parTrans" cxnId="{B2C9397C-A634-454A-A66D-3311C66EABC1}">
      <dgm:prSet/>
      <dgm:spPr/>
      <dgm:t>
        <a:bodyPr/>
        <a:lstStyle/>
        <a:p>
          <a:endParaRPr lang="en-US"/>
        </a:p>
      </dgm:t>
    </dgm:pt>
    <dgm:pt modelId="{9CCE31F4-C655-44B0-9ED8-305D1B817207}" type="sibTrans" cxnId="{B2C9397C-A634-454A-A66D-3311C66EABC1}">
      <dgm:prSet/>
      <dgm:spPr/>
      <dgm:t>
        <a:bodyPr/>
        <a:lstStyle/>
        <a:p>
          <a:endParaRPr lang="en-US"/>
        </a:p>
      </dgm:t>
    </dgm:pt>
    <dgm:pt modelId="{8D846273-DE05-45DF-866D-B69F3AB845DF}" type="pres">
      <dgm:prSet presAssocID="{8A669E35-52F7-4D6E-96BE-0781AEEBBF4D}" presName="composite" presStyleCnt="0">
        <dgm:presLayoutVars>
          <dgm:chMax val="1"/>
          <dgm:dir/>
          <dgm:resizeHandles val="exact"/>
        </dgm:presLayoutVars>
      </dgm:prSet>
      <dgm:spPr/>
      <dgm:t>
        <a:bodyPr/>
        <a:lstStyle/>
        <a:p>
          <a:endParaRPr lang="en-US"/>
        </a:p>
      </dgm:t>
    </dgm:pt>
    <dgm:pt modelId="{1D158BC7-4966-41CD-975F-0A304A967714}" type="pres">
      <dgm:prSet presAssocID="{2395B4AE-23D3-4B5C-9523-F3A1BC6C9F3B}" presName="roof" presStyleLbl="dkBgShp" presStyleIdx="0" presStyleCnt="2" custLinFactNeighborY="0"/>
      <dgm:spPr/>
      <dgm:t>
        <a:bodyPr/>
        <a:lstStyle/>
        <a:p>
          <a:endParaRPr lang="en-US"/>
        </a:p>
      </dgm:t>
    </dgm:pt>
    <dgm:pt modelId="{EABFCB31-7E21-4142-9298-310FBA29A323}" type="pres">
      <dgm:prSet presAssocID="{2395B4AE-23D3-4B5C-9523-F3A1BC6C9F3B}" presName="pillars" presStyleCnt="0"/>
      <dgm:spPr/>
    </dgm:pt>
    <dgm:pt modelId="{FF644911-CAFE-4259-AFAA-E8A8F4270570}" type="pres">
      <dgm:prSet presAssocID="{2395B4AE-23D3-4B5C-9523-F3A1BC6C9F3B}" presName="pillar1" presStyleLbl="node1" presStyleIdx="0" presStyleCnt="3">
        <dgm:presLayoutVars>
          <dgm:bulletEnabled val="1"/>
        </dgm:presLayoutVars>
      </dgm:prSet>
      <dgm:spPr/>
      <dgm:t>
        <a:bodyPr/>
        <a:lstStyle/>
        <a:p>
          <a:endParaRPr lang="en-US"/>
        </a:p>
      </dgm:t>
    </dgm:pt>
    <dgm:pt modelId="{B09AB327-A006-447C-80BD-38B95D00A49D}" type="pres">
      <dgm:prSet presAssocID="{0671EAD8-AE9B-4CAB-BA43-C087EF33F5ED}" presName="pillarX" presStyleLbl="node1" presStyleIdx="1" presStyleCnt="3">
        <dgm:presLayoutVars>
          <dgm:bulletEnabled val="1"/>
        </dgm:presLayoutVars>
      </dgm:prSet>
      <dgm:spPr/>
      <dgm:t>
        <a:bodyPr/>
        <a:lstStyle/>
        <a:p>
          <a:endParaRPr lang="en-US"/>
        </a:p>
      </dgm:t>
    </dgm:pt>
    <dgm:pt modelId="{12AA7780-C602-4634-B8D3-D2026A8F212D}" type="pres">
      <dgm:prSet presAssocID="{B4D17F20-0814-4223-9D97-F347AE1579AF}" presName="pillarX" presStyleLbl="node1" presStyleIdx="2" presStyleCnt="3">
        <dgm:presLayoutVars>
          <dgm:bulletEnabled val="1"/>
        </dgm:presLayoutVars>
      </dgm:prSet>
      <dgm:spPr/>
      <dgm:t>
        <a:bodyPr/>
        <a:lstStyle/>
        <a:p>
          <a:endParaRPr lang="en-US"/>
        </a:p>
      </dgm:t>
    </dgm:pt>
    <dgm:pt modelId="{B02231DC-EA9A-4628-B26B-C3C9BF425891}" type="pres">
      <dgm:prSet presAssocID="{2395B4AE-23D3-4B5C-9523-F3A1BC6C9F3B}" presName="base" presStyleLbl="dkBgShp" presStyleIdx="1" presStyleCnt="2"/>
      <dgm:spPr/>
    </dgm:pt>
  </dgm:ptLst>
  <dgm:cxnLst>
    <dgm:cxn modelId="{E0D648FB-41F7-4C99-B6B2-6DFE0BA486BD}" type="presOf" srcId="{0671EAD8-AE9B-4CAB-BA43-C087EF33F5ED}" destId="{B09AB327-A006-447C-80BD-38B95D00A49D}" srcOrd="0" destOrd="0" presId="urn:microsoft.com/office/officeart/2005/8/layout/hList3"/>
    <dgm:cxn modelId="{5836C1F4-5D8D-45E1-9BFA-CAADA3030256}" type="presOf" srcId="{3FCA388C-831C-4D1D-8E68-EA9F2A43B9A9}" destId="{FF644911-CAFE-4259-AFAA-E8A8F4270570}" srcOrd="0" destOrd="0" presId="urn:microsoft.com/office/officeart/2005/8/layout/hList3"/>
    <dgm:cxn modelId="{24DF85D9-3C16-4E3F-A08C-82FAA7A90BB0}" type="presOf" srcId="{8A669E35-52F7-4D6E-96BE-0781AEEBBF4D}" destId="{8D846273-DE05-45DF-866D-B69F3AB845DF}" srcOrd="0" destOrd="0" presId="urn:microsoft.com/office/officeart/2005/8/layout/hList3"/>
    <dgm:cxn modelId="{4534E8F7-9BE0-410A-988A-E0D8BA87BCF6}" srcId="{8A669E35-52F7-4D6E-96BE-0781AEEBBF4D}" destId="{2395B4AE-23D3-4B5C-9523-F3A1BC6C9F3B}" srcOrd="0" destOrd="0" parTransId="{3170CD89-4BA9-44F5-8CC2-51FFF6C21C0E}" sibTransId="{AC67A0DD-A10F-493A-A17B-9D7E9E293A7B}"/>
    <dgm:cxn modelId="{B2C9397C-A634-454A-A66D-3311C66EABC1}" srcId="{2395B4AE-23D3-4B5C-9523-F3A1BC6C9F3B}" destId="{B4D17F20-0814-4223-9D97-F347AE1579AF}" srcOrd="2" destOrd="0" parTransId="{287F00F7-972F-4726-9641-379492134E5E}" sibTransId="{9CCE31F4-C655-44B0-9ED8-305D1B817207}"/>
    <dgm:cxn modelId="{9A7FFBD9-59C1-476C-894F-3EE2611C3F82}" srcId="{2395B4AE-23D3-4B5C-9523-F3A1BC6C9F3B}" destId="{0671EAD8-AE9B-4CAB-BA43-C087EF33F5ED}" srcOrd="1" destOrd="0" parTransId="{99192C62-49C8-485F-86A9-3E6D46704E3B}" sibTransId="{E0802850-E0AC-469A-BC3B-FD6DEB2B2F77}"/>
    <dgm:cxn modelId="{CC3B683B-5AD6-4ACB-AE18-155F6F1DB967}" srcId="{2395B4AE-23D3-4B5C-9523-F3A1BC6C9F3B}" destId="{3FCA388C-831C-4D1D-8E68-EA9F2A43B9A9}" srcOrd="0" destOrd="0" parTransId="{17F30480-1E22-4F57-B7AE-2AF2EC1D50EC}" sibTransId="{3E7D983F-CC76-4655-9E33-F9754EAB7256}"/>
    <dgm:cxn modelId="{ACA50A5E-F16D-4CAE-8C93-82132AA8F82E}" type="presOf" srcId="{2395B4AE-23D3-4B5C-9523-F3A1BC6C9F3B}" destId="{1D158BC7-4966-41CD-975F-0A304A967714}" srcOrd="0" destOrd="0" presId="urn:microsoft.com/office/officeart/2005/8/layout/hList3"/>
    <dgm:cxn modelId="{AC4E7254-6C80-4695-B168-F6D4FABECD00}" type="presOf" srcId="{B4D17F20-0814-4223-9D97-F347AE1579AF}" destId="{12AA7780-C602-4634-B8D3-D2026A8F212D}" srcOrd="0" destOrd="0" presId="urn:microsoft.com/office/officeart/2005/8/layout/hList3"/>
    <dgm:cxn modelId="{F1AC3C0C-7AAD-418E-8399-EA1DB8C8CF85}" type="presParOf" srcId="{8D846273-DE05-45DF-866D-B69F3AB845DF}" destId="{1D158BC7-4966-41CD-975F-0A304A967714}" srcOrd="0" destOrd="0" presId="urn:microsoft.com/office/officeart/2005/8/layout/hList3"/>
    <dgm:cxn modelId="{522546E6-F028-4AB6-8E23-821CC95C103D}" type="presParOf" srcId="{8D846273-DE05-45DF-866D-B69F3AB845DF}" destId="{EABFCB31-7E21-4142-9298-310FBA29A323}" srcOrd="1" destOrd="0" presId="urn:microsoft.com/office/officeart/2005/8/layout/hList3"/>
    <dgm:cxn modelId="{D24BB071-3C69-4D11-B7DE-5986EC0F37D4}" type="presParOf" srcId="{EABFCB31-7E21-4142-9298-310FBA29A323}" destId="{FF644911-CAFE-4259-AFAA-E8A8F4270570}" srcOrd="0" destOrd="0" presId="urn:microsoft.com/office/officeart/2005/8/layout/hList3"/>
    <dgm:cxn modelId="{44DA1CEF-C01E-4F56-8D89-1DF46F742232}" type="presParOf" srcId="{EABFCB31-7E21-4142-9298-310FBA29A323}" destId="{B09AB327-A006-447C-80BD-38B95D00A49D}" srcOrd="1" destOrd="0" presId="urn:microsoft.com/office/officeart/2005/8/layout/hList3"/>
    <dgm:cxn modelId="{9E0836C6-BC75-429B-914D-C24E50DAE53A}" type="presParOf" srcId="{EABFCB31-7E21-4142-9298-310FBA29A323}" destId="{12AA7780-C602-4634-B8D3-D2026A8F212D}" srcOrd="2" destOrd="0" presId="urn:microsoft.com/office/officeart/2005/8/layout/hList3"/>
    <dgm:cxn modelId="{6ACB3D40-ED67-4100-815A-AA5FB8C5B517}" type="presParOf" srcId="{8D846273-DE05-45DF-866D-B69F3AB845DF}" destId="{B02231DC-EA9A-4628-B26B-C3C9BF425891}"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158BC7-4966-41CD-975F-0A304A967714}">
      <dsp:nvSpPr>
        <dsp:cNvPr id="0" name=""/>
        <dsp:cNvSpPr/>
      </dsp:nvSpPr>
      <dsp:spPr>
        <a:xfrm>
          <a:off x="0" y="0"/>
          <a:ext cx="6705600" cy="84105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Plates move in 3 ways:</a:t>
          </a:r>
          <a:endParaRPr lang="en-US" sz="4000" kern="1200" dirty="0"/>
        </a:p>
      </dsp:txBody>
      <dsp:txXfrm>
        <a:off x="0" y="0"/>
        <a:ext cx="6705600" cy="841057"/>
      </dsp:txXfrm>
    </dsp:sp>
    <dsp:sp modelId="{FF644911-CAFE-4259-AFAA-E8A8F4270570}">
      <dsp:nvSpPr>
        <dsp:cNvPr id="0" name=""/>
        <dsp:cNvSpPr/>
      </dsp:nvSpPr>
      <dsp:spPr>
        <a:xfrm>
          <a:off x="3274" y="841057"/>
          <a:ext cx="2233017" cy="17662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1. Collide with each other</a:t>
          </a:r>
          <a:endParaRPr lang="en-US" sz="3400" kern="1200" dirty="0"/>
        </a:p>
      </dsp:txBody>
      <dsp:txXfrm>
        <a:off x="3274" y="841057"/>
        <a:ext cx="2233017" cy="1766220"/>
      </dsp:txXfrm>
    </dsp:sp>
    <dsp:sp modelId="{B09AB327-A006-447C-80BD-38B95D00A49D}">
      <dsp:nvSpPr>
        <dsp:cNvPr id="0" name=""/>
        <dsp:cNvSpPr/>
      </dsp:nvSpPr>
      <dsp:spPr>
        <a:xfrm>
          <a:off x="2236291" y="841057"/>
          <a:ext cx="2233017" cy="17662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2. Pull Apart</a:t>
          </a:r>
          <a:endParaRPr lang="en-US" sz="3400" kern="1200" dirty="0"/>
        </a:p>
      </dsp:txBody>
      <dsp:txXfrm>
        <a:off x="2236291" y="841057"/>
        <a:ext cx="2233017" cy="1766220"/>
      </dsp:txXfrm>
    </dsp:sp>
    <dsp:sp modelId="{12AA7780-C602-4634-B8D3-D2026A8F212D}">
      <dsp:nvSpPr>
        <dsp:cNvPr id="0" name=""/>
        <dsp:cNvSpPr/>
      </dsp:nvSpPr>
      <dsp:spPr>
        <a:xfrm>
          <a:off x="4469308" y="841057"/>
          <a:ext cx="2233017" cy="17662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3. Slide Next to each other</a:t>
          </a:r>
          <a:endParaRPr lang="en-US" sz="3400" kern="1200" dirty="0"/>
        </a:p>
      </dsp:txBody>
      <dsp:txXfrm>
        <a:off x="4469308" y="841057"/>
        <a:ext cx="2233017" cy="1766220"/>
      </dsp:txXfrm>
    </dsp:sp>
    <dsp:sp modelId="{B02231DC-EA9A-4628-B26B-C3C9BF425891}">
      <dsp:nvSpPr>
        <dsp:cNvPr id="0" name=""/>
        <dsp:cNvSpPr/>
      </dsp:nvSpPr>
      <dsp:spPr>
        <a:xfrm>
          <a:off x="0" y="2607278"/>
          <a:ext cx="6705600" cy="19624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A9FC41B-B836-4F06-A079-B5B6D312ECCF}" type="datetimeFigureOut">
              <a:rPr lang="en-US" smtClean="0"/>
              <a:pPr/>
              <a:t>11/28/2011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2EA006B6-1F67-4000-A0DD-11A22C3E8A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9FC41B-B836-4F06-A079-B5B6D312ECCF}" type="datetimeFigureOut">
              <a:rPr lang="en-US" smtClean="0"/>
              <a:pPr/>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006B6-1F67-4000-A0DD-11A22C3E8A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9FC41B-B836-4F06-A079-B5B6D312ECCF}" type="datetimeFigureOut">
              <a:rPr lang="en-US" smtClean="0"/>
              <a:pPr/>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006B6-1F67-4000-A0DD-11A22C3E8A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A9FC41B-B836-4F06-A079-B5B6D312ECCF}" type="datetimeFigureOut">
              <a:rPr lang="en-US" smtClean="0"/>
              <a:pPr/>
              <a:t>11/28/2011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2EA006B6-1F67-4000-A0DD-11A22C3E8A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A9FC41B-B836-4F06-A079-B5B6D312ECCF}" type="datetimeFigureOut">
              <a:rPr lang="en-US" smtClean="0"/>
              <a:pPr/>
              <a:t>11/28/2011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2EA006B6-1F67-4000-A0DD-11A22C3E8AB8}"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A9FC41B-B836-4F06-A079-B5B6D312ECCF}" type="datetimeFigureOut">
              <a:rPr lang="en-US" smtClean="0"/>
              <a:pPr/>
              <a:t>11/28/2011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EA006B6-1F67-4000-A0DD-11A22C3E8A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A9FC41B-B836-4F06-A079-B5B6D312ECCF}" type="datetimeFigureOut">
              <a:rPr lang="en-US" smtClean="0"/>
              <a:pPr/>
              <a:t>11/28/2011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2EA006B6-1F67-4000-A0DD-11A22C3E8AB8}"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A9FC41B-B836-4F06-A079-B5B6D312ECCF}" type="datetimeFigureOut">
              <a:rPr lang="en-US" smtClean="0"/>
              <a:pPr/>
              <a:t>11/28/2011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006B6-1F67-4000-A0DD-11A22C3E8A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A9FC41B-B836-4F06-A079-B5B6D312ECCF}" type="datetimeFigureOut">
              <a:rPr lang="en-US" smtClean="0"/>
              <a:pPr/>
              <a:t>11/28/2011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006B6-1F67-4000-A0DD-11A22C3E8A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A9FC41B-B836-4F06-A079-B5B6D312ECCF}" type="datetimeFigureOut">
              <a:rPr lang="en-US" smtClean="0"/>
              <a:pPr/>
              <a:t>11/28/2011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006B6-1F67-4000-A0DD-11A22C3E8A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A9FC41B-B836-4F06-A079-B5B6D312ECCF}" type="datetimeFigureOut">
              <a:rPr lang="en-US" smtClean="0"/>
              <a:pPr/>
              <a:t>11/28/2011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EA006B6-1F67-4000-A0DD-11A22C3E8AB8}"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A9FC41B-B836-4F06-A079-B5B6D312ECCF}" type="datetimeFigureOut">
              <a:rPr lang="en-US" smtClean="0"/>
              <a:pPr/>
              <a:t>11/28/2011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EA006B6-1F67-4000-A0DD-11A22C3E8AB8}"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portal-mail.dadeschools.net/exchange/roxymorales/Inbox/chapter%2013.EML/Continental%20Drift,%20Seafloor%20Spreading,%20Plate%20tectonics,%20and%20landformations.pptx/C58EA28C-18C0-4a97-9AF2-036E93DDAFB3/ES0308AA.avi"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Reservoir" TargetMode="External"/><Relationship Id="rId3" Type="http://schemas.openxmlformats.org/officeDocument/2006/relationships/hyperlink" Target="http://en.wikipedia.org/wiki/River_mouth" TargetMode="External"/><Relationship Id="rId7" Type="http://schemas.openxmlformats.org/officeDocument/2006/relationships/hyperlink" Target="http://en.wikipedia.org/wiki/Lake" TargetMode="External"/><Relationship Id="rId2" Type="http://schemas.openxmlformats.org/officeDocument/2006/relationships/hyperlink" Target="http://en.wikipedia.org/wiki/Landform" TargetMode="External"/><Relationship Id="rId1" Type="http://schemas.openxmlformats.org/officeDocument/2006/relationships/slideLayout" Target="../slideLayouts/slideLayout2.xml"/><Relationship Id="rId6" Type="http://schemas.openxmlformats.org/officeDocument/2006/relationships/hyperlink" Target="http://en.wikipedia.org/wiki/Estuary" TargetMode="External"/><Relationship Id="rId5" Type="http://schemas.openxmlformats.org/officeDocument/2006/relationships/hyperlink" Target="http://en.wikipedia.org/wiki/Sea" TargetMode="External"/><Relationship Id="rId10" Type="http://schemas.openxmlformats.org/officeDocument/2006/relationships/hyperlink" Target="http://en.wikipedia.org/wiki/Sediment" TargetMode="External"/><Relationship Id="rId4" Type="http://schemas.openxmlformats.org/officeDocument/2006/relationships/hyperlink" Target="http://en.wikipedia.org/wiki/Ocean" TargetMode="External"/><Relationship Id="rId9" Type="http://schemas.openxmlformats.org/officeDocument/2006/relationships/hyperlink" Target="http://en.wikipedia.org/wiki/Deposition_(geolog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mapsofworld.com/"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10200"/>
            <a:ext cx="7391400" cy="1219200"/>
          </a:xfrm>
        </p:spPr>
        <p:txBody>
          <a:bodyPr>
            <a:normAutofit/>
          </a:bodyPr>
          <a:lstStyle/>
          <a:p>
            <a:pPr algn="ctr"/>
            <a:r>
              <a:rPr lang="en-US" dirty="0" smtClean="0">
                <a:latin typeface="Earwig Factory" pitchFamily="2" charset="0"/>
              </a:rPr>
              <a:t>Pangaea &amp; </a:t>
            </a:r>
            <a:r>
              <a:rPr lang="en-US" smtClean="0">
                <a:latin typeface="Earwig Factory" pitchFamily="2" charset="0"/>
              </a:rPr>
              <a:t>Plate tectonics </a:t>
            </a:r>
            <a:endParaRPr lang="en-US" dirty="0">
              <a:latin typeface="Earwig Factory" pitchFamily="2" charset="0"/>
            </a:endParaRPr>
          </a:p>
        </p:txBody>
      </p:sp>
      <p:pic>
        <p:nvPicPr>
          <p:cNvPr id="1027" name="Picture 3" descr="C:\Documents and Settings\258256\Local Settings\Temporary Internet Files\Content.IE5\LAPE2K8A\MPj04372650000[1].jpg"/>
          <p:cNvPicPr>
            <a:picLocks noChangeAspect="1" noChangeArrowheads="1"/>
          </p:cNvPicPr>
          <p:nvPr/>
        </p:nvPicPr>
        <p:blipFill>
          <a:blip r:embed="rId2" cstate="print"/>
          <a:srcRect/>
          <a:stretch>
            <a:fillRect/>
          </a:stretch>
        </p:blipFill>
        <p:spPr bwMode="auto">
          <a:xfrm>
            <a:off x="1219200" y="609600"/>
            <a:ext cx="6400800" cy="480364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Plate Tectonics</a:t>
            </a:r>
            <a:endParaRPr lang="en-US" dirty="0"/>
          </a:p>
        </p:txBody>
      </p:sp>
      <p:sp>
        <p:nvSpPr>
          <p:cNvPr id="5" name="Content Placeholder 4"/>
          <p:cNvSpPr>
            <a:spLocks noGrp="1"/>
          </p:cNvSpPr>
          <p:nvPr>
            <p:ph idx="1"/>
          </p:nvPr>
        </p:nvSpPr>
        <p:spPr/>
        <p:txBody>
          <a:bodyPr/>
          <a:lstStyle/>
          <a:p>
            <a:r>
              <a:rPr lang="en-US" dirty="0" smtClean="0"/>
              <a:t>The idea of seafloor spreading showed that more than just continents were moving, as Wegener had thought.</a:t>
            </a:r>
          </a:p>
          <a:p>
            <a:r>
              <a:rPr lang="en-US" dirty="0" smtClean="0"/>
              <a:t>It was now clear to scientists that sections of the seafloor and continents move in relation to one another. </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Tectonics</a:t>
            </a:r>
            <a:endParaRPr lang="en-US" dirty="0"/>
          </a:p>
        </p:txBody>
      </p:sp>
      <p:sp>
        <p:nvSpPr>
          <p:cNvPr id="3" name="Content Placeholder 2"/>
          <p:cNvSpPr>
            <a:spLocks noGrp="1"/>
          </p:cNvSpPr>
          <p:nvPr>
            <p:ph idx="1"/>
          </p:nvPr>
        </p:nvSpPr>
        <p:spPr>
          <a:xfrm>
            <a:off x="228600" y="1371600"/>
            <a:ext cx="8534400" cy="2514600"/>
          </a:xfrm>
        </p:spPr>
        <p:txBody>
          <a:bodyPr>
            <a:normAutofit fontScale="92500" lnSpcReduction="20000"/>
          </a:bodyPr>
          <a:lstStyle/>
          <a:p>
            <a:r>
              <a:rPr lang="en-US" dirty="0" smtClean="0"/>
              <a:t>According to the theory of </a:t>
            </a:r>
            <a:r>
              <a:rPr lang="en-US" b="1" dirty="0" smtClean="0">
                <a:solidFill>
                  <a:srgbClr val="FF3399"/>
                </a:solidFill>
              </a:rPr>
              <a:t>plate tectonics</a:t>
            </a:r>
            <a:r>
              <a:rPr lang="en-US" dirty="0" smtClean="0"/>
              <a:t>, Earth’s crust and part of the upper mantle are broken into sections. </a:t>
            </a:r>
          </a:p>
          <a:p>
            <a:r>
              <a:rPr lang="en-US" dirty="0" smtClean="0"/>
              <a:t>These sections, called </a:t>
            </a:r>
            <a:r>
              <a:rPr lang="en-US" b="1" dirty="0" smtClean="0">
                <a:solidFill>
                  <a:srgbClr val="FF3399"/>
                </a:solidFill>
              </a:rPr>
              <a:t>plates</a:t>
            </a:r>
            <a:r>
              <a:rPr lang="en-US" dirty="0" smtClean="0"/>
              <a:t>, move on a plastic like layer of the mantle. Each year it is believed that they move an average of 1-16 cm</a:t>
            </a:r>
            <a:endParaRPr lang="en-US" dirty="0"/>
          </a:p>
        </p:txBody>
      </p:sp>
      <p:pic>
        <p:nvPicPr>
          <p:cNvPr id="4" name="Picture 5" descr="im34 plate composition"/>
          <p:cNvPicPr>
            <a:picLocks noChangeAspect="1" noChangeArrowheads="1"/>
          </p:cNvPicPr>
          <p:nvPr/>
        </p:nvPicPr>
        <p:blipFill>
          <a:blip r:embed="rId2" cstate="print"/>
          <a:srcRect/>
          <a:stretch>
            <a:fillRect/>
          </a:stretch>
        </p:blipFill>
        <p:spPr bwMode="auto">
          <a:xfrm>
            <a:off x="2438400" y="3810000"/>
            <a:ext cx="3700940" cy="28209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Boundaries</a:t>
            </a:r>
            <a:endParaRPr lang="en-US" dirty="0"/>
          </a:p>
        </p:txBody>
      </p:sp>
      <p:sp>
        <p:nvSpPr>
          <p:cNvPr id="3" name="Content Placeholder 2"/>
          <p:cNvSpPr>
            <a:spLocks noGrp="1"/>
          </p:cNvSpPr>
          <p:nvPr>
            <p:ph idx="1"/>
          </p:nvPr>
        </p:nvSpPr>
        <p:spPr>
          <a:xfrm>
            <a:off x="304800" y="1554163"/>
            <a:ext cx="8686800" cy="2179638"/>
          </a:xfrm>
        </p:spPr>
        <p:txBody>
          <a:bodyPr/>
          <a:lstStyle/>
          <a:p>
            <a:r>
              <a:rPr lang="en-US" dirty="0" smtClean="0"/>
              <a:t>When plates move, they can interact in several ways. </a:t>
            </a:r>
          </a:p>
          <a:p>
            <a:r>
              <a:rPr lang="en-US" dirty="0" smtClean="0"/>
              <a:t>When the plates interact, the result of their movement is seen at the plate boundaries</a:t>
            </a:r>
            <a:endParaRPr lang="en-US" dirty="0"/>
          </a:p>
        </p:txBody>
      </p:sp>
      <p:graphicFrame>
        <p:nvGraphicFramePr>
          <p:cNvPr id="4" name="Content Placeholder 3"/>
          <p:cNvGraphicFramePr>
            <a:graphicFrameLocks/>
          </p:cNvGraphicFramePr>
          <p:nvPr/>
        </p:nvGraphicFramePr>
        <p:xfrm>
          <a:off x="1066800" y="3886200"/>
          <a:ext cx="6705600" cy="2803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Plates moving apart</a:t>
            </a:r>
            <a:endParaRPr lang="en-US" dirty="0"/>
          </a:p>
        </p:txBody>
      </p:sp>
      <p:sp>
        <p:nvSpPr>
          <p:cNvPr id="3" name="Content Placeholder 2"/>
          <p:cNvSpPr>
            <a:spLocks noGrp="1"/>
          </p:cNvSpPr>
          <p:nvPr>
            <p:ph idx="1"/>
          </p:nvPr>
        </p:nvSpPr>
        <p:spPr>
          <a:xfrm>
            <a:off x="304800" y="1554163"/>
            <a:ext cx="8686800" cy="2713038"/>
          </a:xfrm>
        </p:spPr>
        <p:txBody>
          <a:bodyPr>
            <a:normAutofit fontScale="92500" lnSpcReduction="10000"/>
          </a:bodyPr>
          <a:lstStyle/>
          <a:p>
            <a:r>
              <a:rPr lang="en-US" dirty="0" smtClean="0"/>
              <a:t>The boundary between two plates that are moving apart is called a divergent boundary called the Mid-Atlantic Ridge </a:t>
            </a:r>
          </a:p>
          <a:p>
            <a:r>
              <a:rPr lang="en-US" dirty="0" smtClean="0"/>
              <a:t>In the Atlantic Ocean, the North American Plate is moving away from the Eurasian and the African Plates. </a:t>
            </a:r>
          </a:p>
        </p:txBody>
      </p:sp>
      <p:pic>
        <p:nvPicPr>
          <p:cNvPr id="4" name="Picture 11" descr="im37 plates of lithospher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Plates Moving Together</a:t>
            </a:r>
            <a:endParaRPr lang="en-US" dirty="0"/>
          </a:p>
        </p:txBody>
      </p:sp>
      <p:sp>
        <p:nvSpPr>
          <p:cNvPr id="3" name="Content Placeholder 2"/>
          <p:cNvSpPr>
            <a:spLocks noGrp="1"/>
          </p:cNvSpPr>
          <p:nvPr>
            <p:ph idx="1"/>
          </p:nvPr>
        </p:nvSpPr>
        <p:spPr/>
        <p:txBody>
          <a:bodyPr>
            <a:normAutofit/>
          </a:bodyPr>
          <a:lstStyle/>
          <a:p>
            <a:r>
              <a:rPr lang="en-US" dirty="0" smtClean="0"/>
              <a:t>As new crust is added in one place, it disappears below the surface at another. </a:t>
            </a:r>
          </a:p>
          <a:p>
            <a:r>
              <a:rPr lang="en-US" dirty="0" smtClean="0"/>
              <a:t>The disappearance of crust can occur when seafloor cools, becomes denser, and sinks creating an area called a </a:t>
            </a:r>
            <a:r>
              <a:rPr lang="en-US" dirty="0" err="1" smtClean="0"/>
              <a:t>subduction</a:t>
            </a:r>
            <a:r>
              <a:rPr lang="en-US" dirty="0" smtClean="0"/>
              <a:t> zone. </a:t>
            </a:r>
          </a:p>
          <a:p>
            <a:r>
              <a:rPr lang="en-US" dirty="0" smtClean="0"/>
              <a:t>The area where an oceanic plate </a:t>
            </a:r>
            <a:r>
              <a:rPr lang="en-US" dirty="0" err="1" smtClean="0"/>
              <a:t>subducts</a:t>
            </a:r>
            <a:r>
              <a:rPr lang="en-US" dirty="0" smtClean="0"/>
              <a:t>, or goes down, into the mantle is called a </a:t>
            </a:r>
            <a:r>
              <a:rPr lang="en-US" dirty="0" err="1" smtClean="0"/>
              <a:t>subduction</a:t>
            </a:r>
            <a:r>
              <a:rPr lang="en-US" dirty="0" smtClean="0"/>
              <a:t> zone. </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Landforms that are created</a:t>
            </a:r>
            <a:endParaRPr lang="en-US" dirty="0"/>
          </a:p>
        </p:txBody>
      </p:sp>
      <p:sp>
        <p:nvSpPr>
          <p:cNvPr id="3" name="Content Placeholder 2"/>
          <p:cNvSpPr>
            <a:spLocks noGrp="1"/>
          </p:cNvSpPr>
          <p:nvPr>
            <p:ph idx="1"/>
          </p:nvPr>
        </p:nvSpPr>
        <p:spPr>
          <a:xfrm>
            <a:off x="304800" y="1554162"/>
            <a:ext cx="4038600" cy="4694237"/>
          </a:xfrm>
        </p:spPr>
        <p:txBody>
          <a:bodyPr>
            <a:normAutofit fontScale="85000" lnSpcReduction="20000"/>
          </a:bodyPr>
          <a:lstStyle/>
          <a:p>
            <a:r>
              <a:rPr lang="en-US" dirty="0" smtClean="0"/>
              <a:t>Some </a:t>
            </a:r>
            <a:r>
              <a:rPr lang="en-US" b="1" u="sng" dirty="0" smtClean="0"/>
              <a:t>volcanoes</a:t>
            </a:r>
            <a:r>
              <a:rPr lang="en-US" dirty="0" smtClean="0"/>
              <a:t> form over </a:t>
            </a:r>
            <a:r>
              <a:rPr lang="en-US" dirty="0" err="1" smtClean="0"/>
              <a:t>subduction</a:t>
            </a:r>
            <a:r>
              <a:rPr lang="en-US" dirty="0" smtClean="0"/>
              <a:t> zones. </a:t>
            </a:r>
          </a:p>
          <a:p>
            <a:r>
              <a:rPr lang="en-US" dirty="0" smtClean="0"/>
              <a:t>A </a:t>
            </a:r>
            <a:r>
              <a:rPr lang="en-US" dirty="0" err="1" smtClean="0"/>
              <a:t>subduction</a:t>
            </a:r>
            <a:r>
              <a:rPr lang="en-US" dirty="0" smtClean="0"/>
              <a:t> zone also can form where two oceanic plates converge. Because both of these plates are less dense than the material in the </a:t>
            </a:r>
            <a:r>
              <a:rPr lang="en-US" dirty="0" err="1" smtClean="0"/>
              <a:t>asthenosphere</a:t>
            </a:r>
            <a:r>
              <a:rPr lang="en-US" dirty="0" smtClean="0"/>
              <a:t>, the two plates collide and crumple up, forming </a:t>
            </a:r>
            <a:r>
              <a:rPr lang="en-US" b="1" u="sng" dirty="0" smtClean="0"/>
              <a:t>mountain ranges</a:t>
            </a:r>
            <a:r>
              <a:rPr lang="en-US" dirty="0" smtClean="0"/>
              <a:t>.</a:t>
            </a:r>
          </a:p>
          <a:p>
            <a:endParaRPr lang="en-US" dirty="0" smtClean="0"/>
          </a:p>
        </p:txBody>
      </p:sp>
      <p:pic>
        <p:nvPicPr>
          <p:cNvPr id="4" name="Picture 9" descr="im53 himalaya forming"/>
          <p:cNvPicPr>
            <a:picLocks noChangeAspect="1" noChangeArrowheads="1"/>
          </p:cNvPicPr>
          <p:nvPr/>
        </p:nvPicPr>
        <p:blipFill>
          <a:blip r:embed="rId2" cstate="print"/>
          <a:srcRect/>
          <a:stretch>
            <a:fillRect/>
          </a:stretch>
        </p:blipFill>
        <p:spPr bwMode="auto">
          <a:xfrm>
            <a:off x="4495800" y="1981200"/>
            <a:ext cx="4343400" cy="3222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Plates Slide Past Each other</a:t>
            </a:r>
            <a:endParaRPr lang="en-US" dirty="0"/>
          </a:p>
        </p:txBody>
      </p:sp>
      <p:sp>
        <p:nvSpPr>
          <p:cNvPr id="3" name="Content Placeholder 2"/>
          <p:cNvSpPr>
            <a:spLocks noGrp="1"/>
          </p:cNvSpPr>
          <p:nvPr>
            <p:ph idx="1"/>
          </p:nvPr>
        </p:nvSpPr>
        <p:spPr>
          <a:xfrm>
            <a:off x="304800" y="1554163"/>
            <a:ext cx="8686800" cy="2713038"/>
          </a:xfrm>
        </p:spPr>
        <p:txBody>
          <a:bodyPr/>
          <a:lstStyle/>
          <a:p>
            <a:r>
              <a:rPr lang="en-US" dirty="0" smtClean="0"/>
              <a:t>When one plate slips past another suddenly, earthquakes occur. </a:t>
            </a:r>
          </a:p>
          <a:p>
            <a:r>
              <a:rPr lang="en-US" dirty="0" smtClean="0"/>
              <a:t>The San Andreas Fault is part of a transform plate boundary.  It has been the site of many earthquakes</a:t>
            </a:r>
            <a:endParaRPr lang="en-US" dirty="0"/>
          </a:p>
        </p:txBody>
      </p:sp>
      <p:pic>
        <p:nvPicPr>
          <p:cNvPr id="4" name="Picture 11" descr="im46 san andreas fault"/>
          <p:cNvPicPr>
            <a:picLocks noChangeAspect="1" noChangeArrowheads="1"/>
          </p:cNvPicPr>
          <p:nvPr/>
        </p:nvPicPr>
        <p:blipFill>
          <a:blip r:embed="rId2" cstate="print"/>
          <a:srcRect/>
          <a:stretch>
            <a:fillRect/>
          </a:stretch>
        </p:blipFill>
        <p:spPr bwMode="auto">
          <a:xfrm>
            <a:off x="3505200" y="3657600"/>
            <a:ext cx="4102100" cy="30083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of Plate Tectonics</a:t>
            </a:r>
            <a:endParaRPr lang="en-US" dirty="0"/>
          </a:p>
        </p:txBody>
      </p:sp>
      <p:sp>
        <p:nvSpPr>
          <p:cNvPr id="3" name="Content Placeholder 2"/>
          <p:cNvSpPr>
            <a:spLocks noGrp="1"/>
          </p:cNvSpPr>
          <p:nvPr>
            <p:ph idx="1"/>
          </p:nvPr>
        </p:nvSpPr>
        <p:spPr>
          <a:xfrm>
            <a:off x="304800" y="1554163"/>
            <a:ext cx="8686800" cy="2865438"/>
          </a:xfrm>
        </p:spPr>
        <p:txBody>
          <a:bodyPr/>
          <a:lstStyle/>
          <a:p>
            <a:r>
              <a:rPr lang="en-US" dirty="0" smtClean="0"/>
              <a:t>The cycle of heating, rising, cooling, and sinking is called a </a:t>
            </a:r>
            <a:r>
              <a:rPr lang="en-US" b="1" dirty="0" smtClean="0">
                <a:solidFill>
                  <a:srgbClr val="FF3399"/>
                </a:solidFill>
              </a:rPr>
              <a:t>convection current</a:t>
            </a:r>
          </a:p>
          <a:p>
            <a:r>
              <a:rPr lang="en-US" dirty="0" smtClean="0"/>
              <a:t>A version of this same process, occurring in the mantle, is thought to be the force behind plate tectonics. </a:t>
            </a:r>
          </a:p>
          <a:p>
            <a:endParaRPr lang="en-US" dirty="0" smtClean="0"/>
          </a:p>
          <a:p>
            <a:pPr>
              <a:buNone/>
            </a:pPr>
            <a:endParaRPr lang="en-US" dirty="0"/>
          </a:p>
        </p:txBody>
      </p:sp>
      <p:pic>
        <p:nvPicPr>
          <p:cNvPr id="4" name="Picture 11" descr="im41 mantle convection currents"/>
          <p:cNvPicPr>
            <a:picLocks noChangeAspect="1" noChangeArrowheads="1"/>
          </p:cNvPicPr>
          <p:nvPr/>
        </p:nvPicPr>
        <p:blipFill>
          <a:blip r:embed="rId3" cstate="print"/>
          <a:srcRect/>
          <a:stretch>
            <a:fillRect/>
          </a:stretch>
        </p:blipFill>
        <p:spPr bwMode="auto">
          <a:xfrm>
            <a:off x="3962400" y="3870878"/>
            <a:ext cx="3962400" cy="2809321"/>
          </a:xfrm>
          <a:prstGeom prst="rect">
            <a:avLst/>
          </a:prstGeom>
          <a:noFill/>
        </p:spPr>
      </p:pic>
      <p:pic>
        <p:nvPicPr>
          <p:cNvPr id="5" name="ES0308AA.avi">
            <a:hlinkClick r:id="" action="ppaction://media"/>
          </p:cNvPr>
          <p:cNvPicPr>
            <a:picLocks noRot="1" noChangeAspect="1"/>
          </p:cNvPicPr>
          <p:nvPr>
            <a:videoFile r:link="rId1"/>
          </p:nvPr>
        </p:nvPicPr>
        <p:blipFill>
          <a:blip r:embed="rId4" cstate="print"/>
          <a:stretch>
            <a:fillRect/>
          </a:stretch>
        </p:blipFill>
        <p:spPr>
          <a:xfrm>
            <a:off x="533400" y="4343400"/>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p:cTn id="13"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Rivers, Deltas, and Lakes</a:t>
            </a:r>
            <a:endParaRPr lang="en-US" dirty="0"/>
          </a:p>
        </p:txBody>
      </p:sp>
      <p:sp>
        <p:nvSpPr>
          <p:cNvPr id="3" name="Content Placeholder 2"/>
          <p:cNvSpPr>
            <a:spLocks noGrp="1"/>
          </p:cNvSpPr>
          <p:nvPr>
            <p:ph idx="1"/>
          </p:nvPr>
        </p:nvSpPr>
        <p:spPr/>
        <p:txBody>
          <a:bodyPr/>
          <a:lstStyle/>
          <a:p>
            <a:r>
              <a:rPr lang="en-US" dirty="0" smtClean="0"/>
              <a:t>A </a:t>
            </a:r>
            <a:r>
              <a:rPr lang="en-US" b="1" dirty="0" smtClean="0"/>
              <a:t>delta</a:t>
            </a:r>
            <a:r>
              <a:rPr lang="en-US" dirty="0" smtClean="0"/>
              <a:t> is a </a:t>
            </a:r>
            <a:r>
              <a:rPr lang="en-US" dirty="0" smtClean="0">
                <a:hlinkClick r:id="rId2" action="ppaction://hlinkfile" tooltip="Landform"/>
              </a:rPr>
              <a:t>landform</a:t>
            </a:r>
            <a:r>
              <a:rPr lang="en-US" dirty="0" smtClean="0"/>
              <a:t> that is created at the </a:t>
            </a:r>
            <a:r>
              <a:rPr lang="en-US" dirty="0" smtClean="0">
                <a:hlinkClick r:id="rId3" action="ppaction://hlinkfile" tooltip="River mouth"/>
              </a:rPr>
              <a:t>mouth of a river</a:t>
            </a:r>
            <a:r>
              <a:rPr lang="en-US" dirty="0" smtClean="0"/>
              <a:t> where that river flows into an </a:t>
            </a:r>
            <a:r>
              <a:rPr lang="en-US" dirty="0" smtClean="0">
                <a:hlinkClick r:id="rId4" action="ppaction://hlinkfile" tooltip="Ocean"/>
              </a:rPr>
              <a:t>ocean</a:t>
            </a:r>
            <a:r>
              <a:rPr lang="en-US" dirty="0" smtClean="0"/>
              <a:t>, </a:t>
            </a:r>
            <a:r>
              <a:rPr lang="en-US" dirty="0" smtClean="0">
                <a:hlinkClick r:id="rId5" action="ppaction://hlinkfile" tooltip="Sea"/>
              </a:rPr>
              <a:t>sea</a:t>
            </a:r>
            <a:r>
              <a:rPr lang="en-US" dirty="0" smtClean="0"/>
              <a:t>, </a:t>
            </a:r>
            <a:r>
              <a:rPr lang="en-US" dirty="0" smtClean="0">
                <a:hlinkClick r:id="rId6" action="ppaction://hlinkfile" tooltip="Estuary"/>
              </a:rPr>
              <a:t>estuary</a:t>
            </a:r>
            <a:r>
              <a:rPr lang="en-US" dirty="0" smtClean="0"/>
              <a:t>, </a:t>
            </a:r>
            <a:r>
              <a:rPr lang="en-US" dirty="0" smtClean="0">
                <a:hlinkClick r:id="rId7" action="ppaction://hlinkfile" tooltip="Lake"/>
              </a:rPr>
              <a:t>lake</a:t>
            </a:r>
            <a:r>
              <a:rPr lang="en-US" dirty="0" smtClean="0"/>
              <a:t>, </a:t>
            </a:r>
            <a:r>
              <a:rPr lang="en-US" dirty="0" smtClean="0">
                <a:hlinkClick r:id="rId8" action="ppaction://hlinkfile" tooltip="Reservoir"/>
              </a:rPr>
              <a:t>reservoir</a:t>
            </a:r>
            <a:r>
              <a:rPr lang="en-US" dirty="0" smtClean="0"/>
              <a:t>, flat arid area, or another river. Deltas are formed from the </a:t>
            </a:r>
            <a:r>
              <a:rPr lang="en-US" dirty="0" smtClean="0">
                <a:hlinkClick r:id="rId9" action="ppaction://hlinkfile" tooltip="Deposition (geology)"/>
              </a:rPr>
              <a:t>deposition</a:t>
            </a:r>
            <a:r>
              <a:rPr lang="en-US" dirty="0" smtClean="0"/>
              <a:t> of the </a:t>
            </a:r>
            <a:r>
              <a:rPr lang="en-US" dirty="0" smtClean="0">
                <a:hlinkClick r:id="rId10" action="ppaction://hlinkfile" tooltip="Sediment"/>
              </a:rPr>
              <a:t>sediment</a:t>
            </a:r>
            <a:r>
              <a:rPr lang="en-US" dirty="0" smtClean="0"/>
              <a:t> carried by the river as the flow leaves the mouth of the river. Over long periods of time, this deposition builds the characteristic geographic pattern of a river delta.</a:t>
            </a:r>
            <a:endParaRPr lang="en-US" smtClean="0"/>
          </a:p>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PangAea</a:t>
            </a:r>
            <a:endParaRPr lang="en-US" dirty="0"/>
          </a:p>
        </p:txBody>
      </p:sp>
      <p:sp>
        <p:nvSpPr>
          <p:cNvPr id="3" name="Content Placeholder 2"/>
          <p:cNvSpPr>
            <a:spLocks noGrp="1"/>
          </p:cNvSpPr>
          <p:nvPr>
            <p:ph idx="1"/>
          </p:nvPr>
        </p:nvSpPr>
        <p:spPr>
          <a:xfrm>
            <a:off x="0" y="1295400"/>
            <a:ext cx="4953000" cy="4525963"/>
          </a:xfrm>
        </p:spPr>
        <p:txBody>
          <a:bodyPr>
            <a:normAutofit fontScale="70000" lnSpcReduction="20000"/>
          </a:bodyPr>
          <a:lstStyle/>
          <a:p>
            <a:r>
              <a:rPr lang="en-US" dirty="0" smtClean="0"/>
              <a:t>The world didn’t always look the way it looks today. </a:t>
            </a:r>
          </a:p>
          <a:p>
            <a:r>
              <a:rPr lang="en-US" dirty="0" smtClean="0"/>
              <a:t>If you look at the edges of the continents carefully they look as if they could fit together like a puzzle. You are NOT crazy. They do fit together!! </a:t>
            </a:r>
          </a:p>
          <a:p>
            <a:r>
              <a:rPr lang="en-US" dirty="0" smtClean="0"/>
              <a:t>They fit together because they were once a super continent referred to as Pangaea . 200 million years ago all of the land masses on the earth were one giant land mass. Click on the following link to see if you can figure it out. </a:t>
            </a:r>
          </a:p>
          <a:p>
            <a:r>
              <a:rPr lang="en-US" dirty="0" smtClean="0">
                <a:hlinkClick r:id="rId2"/>
              </a:rPr>
              <a:t>Pangaea </a:t>
            </a:r>
            <a:r>
              <a:rPr lang="en-US" dirty="0" smtClean="0">
                <a:hlinkClick r:id="rId2"/>
              </a:rPr>
              <a:t>Puzzle</a:t>
            </a:r>
            <a:endParaRPr lang="en-US" dirty="0"/>
          </a:p>
        </p:txBody>
      </p:sp>
      <p:pic>
        <p:nvPicPr>
          <p:cNvPr id="4" name="Picture 5" descr="im04 pangea"/>
          <p:cNvPicPr>
            <a:picLocks noChangeAspect="1" noChangeArrowheads="1"/>
          </p:cNvPicPr>
          <p:nvPr/>
        </p:nvPicPr>
        <p:blipFill>
          <a:blip r:embed="rId3" cstate="print"/>
          <a:srcRect/>
          <a:stretch>
            <a:fillRect/>
          </a:stretch>
        </p:blipFill>
        <p:spPr bwMode="auto">
          <a:xfrm>
            <a:off x="4724400" y="1295400"/>
            <a:ext cx="4191000" cy="2654300"/>
          </a:xfrm>
          <a:prstGeom prst="rect">
            <a:avLst/>
          </a:prstGeom>
          <a:noFill/>
        </p:spPr>
      </p:pic>
      <p:pic>
        <p:nvPicPr>
          <p:cNvPr id="5" name="Picture 5" descr="im15 continent movement"/>
          <p:cNvPicPr>
            <a:picLocks noChangeAspect="1" noChangeArrowheads="1"/>
          </p:cNvPicPr>
          <p:nvPr/>
        </p:nvPicPr>
        <p:blipFill>
          <a:blip r:embed="rId4" cstate="print"/>
          <a:srcRect/>
          <a:stretch>
            <a:fillRect/>
          </a:stretch>
        </p:blipFill>
        <p:spPr bwMode="auto">
          <a:xfrm>
            <a:off x="3505201" y="4724400"/>
            <a:ext cx="5638800" cy="185426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Continental Drift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Pangaea is based on the theory of continental drift. Alfred Wegner, a German meteorologist came up with this theory in 1912. This idea has maintained a hypothesis and has yet to be proven</a:t>
            </a:r>
          </a:p>
          <a:p>
            <a:r>
              <a:rPr lang="en-US" dirty="0" smtClean="0"/>
              <a:t>This idea was radical and controversial. It wasn’t until his death in 1930 that his hypothesis was accepted. He wasn’t able to prove exactly why the continents drifted apart but he used fossil clues, plant clues, climate clues and rock clues to prove his theory.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Many clues, fossils etc.</a:t>
            </a:r>
            <a:endParaRPr lang="en-US" dirty="0"/>
          </a:p>
        </p:txBody>
      </p:sp>
      <p:pic>
        <p:nvPicPr>
          <p:cNvPr id="4" name="Picture 5" descr="im04 pangea"/>
          <p:cNvPicPr>
            <a:picLocks noGrp="1" noChangeAspect="1" noChangeArrowheads="1"/>
          </p:cNvPicPr>
          <p:nvPr>
            <p:ph idx="1"/>
          </p:nvPr>
        </p:nvPicPr>
        <p:blipFill>
          <a:blip r:embed="rId2" cstate="print"/>
          <a:srcRect/>
          <a:stretch>
            <a:fillRect/>
          </a:stretch>
        </p:blipFill>
        <p:spPr bwMode="auto">
          <a:xfrm>
            <a:off x="228600" y="1295400"/>
            <a:ext cx="3910263" cy="2476500"/>
          </a:xfrm>
          <a:prstGeom prst="rect">
            <a:avLst/>
          </a:prstGeom>
          <a:noFill/>
        </p:spPr>
      </p:pic>
      <p:pic>
        <p:nvPicPr>
          <p:cNvPr id="6" name="Picture 5" descr="im08 fossil clues"/>
          <p:cNvPicPr>
            <a:picLocks noChangeAspect="1" noChangeArrowheads="1"/>
          </p:cNvPicPr>
          <p:nvPr/>
        </p:nvPicPr>
        <p:blipFill>
          <a:blip r:embed="rId3" cstate="print"/>
          <a:srcRect/>
          <a:stretch>
            <a:fillRect/>
          </a:stretch>
        </p:blipFill>
        <p:spPr bwMode="auto">
          <a:xfrm>
            <a:off x="4214812" y="2667000"/>
            <a:ext cx="4776788" cy="3886200"/>
          </a:xfrm>
          <a:prstGeom prst="rect">
            <a:avLst/>
          </a:prstGeom>
          <a:noFill/>
        </p:spPr>
      </p:pic>
      <p:sp>
        <p:nvSpPr>
          <p:cNvPr id="7" name="TextBox 6"/>
          <p:cNvSpPr txBox="1"/>
          <p:nvPr/>
        </p:nvSpPr>
        <p:spPr>
          <a:xfrm>
            <a:off x="685800" y="4343400"/>
            <a:ext cx="2667000" cy="1477328"/>
          </a:xfrm>
          <a:prstGeom prst="rect">
            <a:avLst/>
          </a:prstGeom>
          <a:noFill/>
        </p:spPr>
        <p:txBody>
          <a:bodyPr wrap="square" rtlCol="0">
            <a:spAutoFit/>
          </a:bodyPr>
          <a:lstStyle/>
          <a:p>
            <a:r>
              <a:rPr lang="en-US" dirty="0" smtClean="0"/>
              <a:t>Plants, rocks, and climate clues like the evidence of glaciers and tropical regions use the same theoretical explanation.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how do the continents drift?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 continents just pick up and start to move away from each other? Did something put them into motion?</a:t>
            </a:r>
          </a:p>
          <a:p>
            <a:r>
              <a:rPr lang="en-US" dirty="0" smtClean="0"/>
              <a:t>Wegner explained the evidence as a result of the drift but not how it actually happened.</a:t>
            </a:r>
          </a:p>
          <a:p>
            <a:r>
              <a:rPr lang="en-US" dirty="0" smtClean="0"/>
              <a:t>He suggested that the spin of the Earth created a force that would move the continents and would cause the sea floor to spread. Obviously his ideas were rejected and science continued to find answers to this very important question.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Mapping the ocean floor</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Mapping the sea floor is important in the study of geology and the movement of the plates. </a:t>
            </a:r>
          </a:p>
          <a:p>
            <a:r>
              <a:rPr lang="en-US" dirty="0" smtClean="0"/>
              <a:t>The ocean floor can be mapped using sonar. Naval ships use this to measure the depths of the water and dolphins use sonar to navigate. </a:t>
            </a:r>
          </a:p>
          <a:p>
            <a:r>
              <a:rPr lang="en-US" dirty="0" smtClean="0"/>
              <a:t>Sonar waves are what type of wave? (transverse or </a:t>
            </a:r>
            <a:r>
              <a:rPr lang="en-US" dirty="0" err="1" smtClean="0"/>
              <a:t>compresional</a:t>
            </a:r>
            <a:r>
              <a:rPr lang="en-US" dirty="0" smtClean="0"/>
              <a:t>?)</a:t>
            </a:r>
          </a:p>
          <a:p>
            <a:r>
              <a:rPr lang="en-US" dirty="0" smtClean="0"/>
              <a:t>Using these sound waves scientists know where there are ridges and volcanoes on the sea floor. Most volcanoes are not visible at the surface but some are. Along the pacific there are a group of volcanoes that form a circle. This group is known as the Pacific Ring of Fire.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Interesting Images</a:t>
            </a:r>
            <a:endParaRPr lang="en-US" dirty="0"/>
          </a:p>
        </p:txBody>
      </p:sp>
      <p:pic>
        <p:nvPicPr>
          <p:cNvPr id="1026" name="Picture 2" descr="C:\Documents and Settings\258256\Desktop\796px-Pacific_Ring_of_Fire_svg.png"/>
          <p:cNvPicPr>
            <a:picLocks noChangeAspect="1" noChangeArrowheads="1"/>
          </p:cNvPicPr>
          <p:nvPr/>
        </p:nvPicPr>
        <p:blipFill>
          <a:blip r:embed="rId2" cstate="print"/>
          <a:srcRect/>
          <a:stretch>
            <a:fillRect/>
          </a:stretch>
        </p:blipFill>
        <p:spPr bwMode="auto">
          <a:xfrm>
            <a:off x="228601" y="1447800"/>
            <a:ext cx="4953000" cy="2936955"/>
          </a:xfrm>
          <a:prstGeom prst="rect">
            <a:avLst/>
          </a:prstGeom>
          <a:noFill/>
        </p:spPr>
      </p:pic>
      <p:pic>
        <p:nvPicPr>
          <p:cNvPr id="5" name="Content Placeholder 4" descr="im20 sonar and ship"/>
          <p:cNvPicPr>
            <a:picLocks noGrp="1" noChangeAspect="1" noChangeArrowheads="1"/>
          </p:cNvPicPr>
          <p:nvPr>
            <p:ph idx="1"/>
          </p:nvPr>
        </p:nvPicPr>
        <p:blipFill>
          <a:blip r:embed="rId3" cstate="print"/>
          <a:srcRect/>
          <a:stretch>
            <a:fillRect/>
          </a:stretch>
        </p:blipFill>
        <p:spPr bwMode="auto">
          <a:xfrm>
            <a:off x="5334000" y="3886200"/>
            <a:ext cx="3581400" cy="281040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Seafloor Spreading</a:t>
            </a:r>
            <a:endParaRPr lang="en-US" dirty="0"/>
          </a:p>
        </p:txBody>
      </p:sp>
      <p:sp>
        <p:nvSpPr>
          <p:cNvPr id="3" name="Content Placeholder 2"/>
          <p:cNvSpPr>
            <a:spLocks noGrp="1"/>
          </p:cNvSpPr>
          <p:nvPr>
            <p:ph idx="1"/>
          </p:nvPr>
        </p:nvSpPr>
        <p:spPr>
          <a:xfrm>
            <a:off x="304800" y="1554162"/>
            <a:ext cx="4800600" cy="4525963"/>
          </a:xfrm>
        </p:spPr>
        <p:txBody>
          <a:bodyPr>
            <a:normAutofit fontScale="55000" lnSpcReduction="20000"/>
          </a:bodyPr>
          <a:lstStyle/>
          <a:p>
            <a:r>
              <a:rPr lang="en-US" dirty="0" smtClean="0"/>
              <a:t>When scientist discovered that they could map the sea floor they started to try and prove Wegner’s theory of Pangaea.</a:t>
            </a:r>
          </a:p>
          <a:p>
            <a:r>
              <a:rPr lang="en-US" dirty="0" smtClean="0"/>
              <a:t>Harry Hess, a scientist at Princeton University, proposed that hot, less dense material below Earth’s crust rises toward the surface at the mid ocean ridges. This move is called seafloor spreading. </a:t>
            </a:r>
          </a:p>
          <a:p>
            <a:r>
              <a:rPr lang="en-US" dirty="0" smtClean="0"/>
              <a:t>He continues his theory by </a:t>
            </a:r>
            <a:r>
              <a:rPr lang="en-US" dirty="0" smtClean="0"/>
              <a:t>stating </a:t>
            </a:r>
            <a:r>
              <a:rPr lang="en-US" dirty="0" smtClean="0"/>
              <a:t>that the material flows sideways, carrying the seafloor away from the ridge in both directions.</a:t>
            </a:r>
          </a:p>
          <a:p>
            <a:r>
              <a:rPr lang="en-US" dirty="0" smtClean="0"/>
              <a:t>As the seafloor spreads apart, magma is forced upward and flows from the cracks. It becomes solid as it cools and forms new seafloor.</a:t>
            </a:r>
            <a:endParaRPr lang="en-US" dirty="0"/>
          </a:p>
        </p:txBody>
      </p:sp>
      <p:pic>
        <p:nvPicPr>
          <p:cNvPr id="4" name="Picture 5" descr="im24 seafloor spreads"/>
          <p:cNvPicPr>
            <a:picLocks noChangeAspect="1" noChangeArrowheads="1"/>
          </p:cNvPicPr>
          <p:nvPr/>
        </p:nvPicPr>
        <p:blipFill>
          <a:blip r:embed="rId2" cstate="print"/>
          <a:srcRect/>
          <a:stretch>
            <a:fillRect/>
          </a:stretch>
        </p:blipFill>
        <p:spPr bwMode="auto">
          <a:xfrm>
            <a:off x="4953000" y="2209800"/>
            <a:ext cx="4191000" cy="236519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of spreading</a:t>
            </a:r>
            <a:endParaRPr lang="en-US" dirty="0"/>
          </a:p>
        </p:txBody>
      </p:sp>
      <p:sp>
        <p:nvSpPr>
          <p:cNvPr id="3" name="Content Placeholder 2"/>
          <p:cNvSpPr>
            <a:spLocks noGrp="1"/>
          </p:cNvSpPr>
          <p:nvPr>
            <p:ph idx="1"/>
          </p:nvPr>
        </p:nvSpPr>
        <p:spPr/>
        <p:txBody>
          <a:bodyPr/>
          <a:lstStyle/>
          <a:p>
            <a:r>
              <a:rPr lang="en-US" dirty="0" smtClean="0"/>
              <a:t>In 1968 the </a:t>
            </a:r>
            <a:r>
              <a:rPr lang="en-US" i="1" dirty="0" smtClean="0"/>
              <a:t>Glomar Challenger </a:t>
            </a:r>
            <a:r>
              <a:rPr lang="en-US" dirty="0" smtClean="0"/>
              <a:t>began digging thru the ocean floor and collecting rock samples. They found that the newest rocks were at the surface and the older rocks were deeper in; proving the theory of seafloor spreading.</a:t>
            </a:r>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1063</TotalTime>
  <Words>1034</Words>
  <Application>Microsoft Office PowerPoint</Application>
  <PresentationFormat>On-screen Show (4:3)</PresentationFormat>
  <Paragraphs>59</Paragraphs>
  <Slides>18</Slides>
  <Notes>0</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Trek</vt:lpstr>
      <vt:lpstr>Pangaea &amp; Plate tectonics </vt:lpstr>
      <vt:lpstr>PangAea</vt:lpstr>
      <vt:lpstr>Continental Drift</vt:lpstr>
      <vt:lpstr>Many clues, fossils etc.</vt:lpstr>
      <vt:lpstr>But how do the continents drift?</vt:lpstr>
      <vt:lpstr>Mapping the ocean floor</vt:lpstr>
      <vt:lpstr>Interesting Images</vt:lpstr>
      <vt:lpstr>Seafloor Spreading</vt:lpstr>
      <vt:lpstr>Evidence of spreading</vt:lpstr>
      <vt:lpstr>Plate Tectonics</vt:lpstr>
      <vt:lpstr>Plate Tectonics</vt:lpstr>
      <vt:lpstr>Plate Boundaries</vt:lpstr>
      <vt:lpstr>Plates moving apart</vt:lpstr>
      <vt:lpstr>Plates Moving Together</vt:lpstr>
      <vt:lpstr>Landforms that are created</vt:lpstr>
      <vt:lpstr>When Plates Slide Past Each other</vt:lpstr>
      <vt:lpstr>Cause of Plate Tectonics</vt:lpstr>
      <vt:lpstr>Rivers, Deltas, and Lakes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Continental Drift chapter 13 section 1 </dc:title>
  <dc:creator> </dc:creator>
  <cp:lastModifiedBy>Miami Sunset Senior High</cp:lastModifiedBy>
  <cp:revision>94</cp:revision>
  <dcterms:created xsi:type="dcterms:W3CDTF">2009-03-16T16:33:29Z</dcterms:created>
  <dcterms:modified xsi:type="dcterms:W3CDTF">2011-11-28T17:32:01Z</dcterms:modified>
</cp:coreProperties>
</file>